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Fraunces" charset="1" panose="00000000000000000000"/>
      <p:regular r:id="rId16"/>
    </p:embeddedFont>
    <p:embeddedFont>
      <p:font typeface="Arimo" charset="1" panose="020B0604020202020204"/>
      <p:regular r:id="rId17"/>
    </p:embeddedFont>
    <p:embeddedFont>
      <p:font typeface="Fraunces Bold" charset="1" panose="00000000000000000000"/>
      <p:regular r:id="rId18"/>
    </p:embeddedFont>
    <p:embeddedFont>
      <p:font typeface="Arimo Bold" charset="1" panose="020B07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649760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Our Team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3130" y="3298924"/>
            <a:ext cx="4178945" cy="4178945"/>
            <a:chOff x="0" y="0"/>
            <a:chExt cx="5571927" cy="557192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5571871" cy="5571871"/>
            </a:xfrm>
            <a:custGeom>
              <a:avLst/>
              <a:gdLst/>
              <a:ahLst/>
              <a:cxnLst/>
              <a:rect r="r" b="b" t="t" l="l"/>
              <a:pathLst>
                <a:path h="5571871" w="5571871">
                  <a:moveTo>
                    <a:pt x="0" y="0"/>
                  </a:moveTo>
                  <a:lnTo>
                    <a:pt x="5571871" y="0"/>
                  </a:lnTo>
                  <a:lnTo>
                    <a:pt x="5571871" y="5571871"/>
                  </a:lnTo>
                  <a:lnTo>
                    <a:pt x="0" y="5571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7692032"/>
            <a:ext cx="418073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Alex Anto Cherian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611690" y="3298924"/>
            <a:ext cx="4291459" cy="4291459"/>
            <a:chOff x="0" y="0"/>
            <a:chExt cx="5721945" cy="572194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721985" cy="5721985"/>
            </a:xfrm>
            <a:custGeom>
              <a:avLst/>
              <a:gdLst/>
              <a:ahLst/>
              <a:cxnLst/>
              <a:rect r="r" b="b" t="t" l="l"/>
              <a:pathLst>
                <a:path h="5721985" w="5721985">
                  <a:moveTo>
                    <a:pt x="0" y="0"/>
                  </a:moveTo>
                  <a:lnTo>
                    <a:pt x="5721985" y="0"/>
                  </a:lnTo>
                  <a:lnTo>
                    <a:pt x="5721985" y="5721985"/>
                  </a:lnTo>
                  <a:lnTo>
                    <a:pt x="0" y="5721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874246" y="7804547"/>
            <a:ext cx="576634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Yasina Thasneem M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682389" y="3298924"/>
            <a:ext cx="4291459" cy="4291459"/>
            <a:chOff x="0" y="0"/>
            <a:chExt cx="5721945" cy="5721945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721985" cy="5721985"/>
            </a:xfrm>
            <a:custGeom>
              <a:avLst/>
              <a:gdLst/>
              <a:ahLst/>
              <a:cxnLst/>
              <a:rect r="r" b="b" t="t" l="l"/>
              <a:pathLst>
                <a:path h="5721985" w="5721985">
                  <a:moveTo>
                    <a:pt x="0" y="0"/>
                  </a:moveTo>
                  <a:lnTo>
                    <a:pt x="5721985" y="0"/>
                  </a:lnTo>
                  <a:lnTo>
                    <a:pt x="5721985" y="5721985"/>
                  </a:lnTo>
                  <a:lnTo>
                    <a:pt x="0" y="5721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341870" y="7804547"/>
            <a:ext cx="497264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Vismey Sen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93291"/>
            <a:ext cx="5670649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Investment Needed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2388096"/>
            <a:ext cx="16282244" cy="1815405"/>
            <a:chOff x="0" y="0"/>
            <a:chExt cx="21709658" cy="242054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21709635" cy="2420493"/>
            </a:xfrm>
            <a:custGeom>
              <a:avLst/>
              <a:gdLst/>
              <a:ahLst/>
              <a:cxnLst/>
              <a:rect r="r" b="b" t="t" l="l"/>
              <a:pathLst>
                <a:path h="2420493" w="21709635">
                  <a:moveTo>
                    <a:pt x="0" y="0"/>
                  </a:moveTo>
                  <a:lnTo>
                    <a:pt x="21709635" y="0"/>
                  </a:lnTo>
                  <a:lnTo>
                    <a:pt x="21709635" y="2420493"/>
                  </a:lnTo>
                  <a:lnTo>
                    <a:pt x="0" y="2420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8" r="0" b="-12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4609654"/>
            <a:ext cx="4727525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8C98CA"/>
                </a:solidFill>
                <a:latin typeface="Fraunces Bold"/>
                <a:ea typeface="Fraunces Bold"/>
                <a:cs typeface="Fraunces Bold"/>
                <a:sym typeface="Fraunces Bold"/>
              </a:rPr>
              <a:t>Strategic Use of Funds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7475" y="5580758"/>
            <a:ext cx="5254973" cy="1662261"/>
            <a:chOff x="0" y="0"/>
            <a:chExt cx="7006630" cy="22163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993890" cy="2203577"/>
            </a:xfrm>
            <a:custGeom>
              <a:avLst/>
              <a:gdLst/>
              <a:ahLst/>
              <a:cxnLst/>
              <a:rect r="r" b="b" t="t" l="l"/>
              <a:pathLst>
                <a:path h="2203577" w="6993890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6834505" y="0"/>
                  </a:lnTo>
                  <a:cubicBezTo>
                    <a:pt x="6922516" y="0"/>
                    <a:pt x="6993890" y="71120"/>
                    <a:pt x="6993890" y="158750"/>
                  </a:cubicBezTo>
                  <a:lnTo>
                    <a:pt x="6993890" y="2044827"/>
                  </a:lnTo>
                  <a:cubicBezTo>
                    <a:pt x="6993890" y="2132457"/>
                    <a:pt x="6922516" y="2203577"/>
                    <a:pt x="6834505" y="2203577"/>
                  </a:cubicBezTo>
                  <a:lnTo>
                    <a:pt x="159385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06589" cy="2216277"/>
            </a:xfrm>
            <a:custGeom>
              <a:avLst/>
              <a:gdLst/>
              <a:ahLst/>
              <a:cxnLst/>
              <a:rect r="r" b="b" t="t" l="l"/>
              <a:pathLst>
                <a:path h="2216277" w="7006589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6840855" y="0"/>
                  </a:lnTo>
                  <a:lnTo>
                    <a:pt x="6840855" y="6350"/>
                  </a:lnTo>
                  <a:lnTo>
                    <a:pt x="6840855" y="0"/>
                  </a:lnTo>
                  <a:cubicBezTo>
                    <a:pt x="6932422" y="0"/>
                    <a:pt x="7006589" y="73914"/>
                    <a:pt x="7006589" y="165100"/>
                  </a:cubicBezTo>
                  <a:lnTo>
                    <a:pt x="7000239" y="165100"/>
                  </a:lnTo>
                  <a:lnTo>
                    <a:pt x="7006589" y="165100"/>
                  </a:lnTo>
                  <a:lnTo>
                    <a:pt x="7006589" y="2051177"/>
                  </a:lnTo>
                  <a:lnTo>
                    <a:pt x="7000239" y="2051177"/>
                  </a:lnTo>
                  <a:lnTo>
                    <a:pt x="7006589" y="2051177"/>
                  </a:lnTo>
                  <a:cubicBezTo>
                    <a:pt x="7006589" y="2142363"/>
                    <a:pt x="6932295" y="2216277"/>
                    <a:pt x="6840855" y="2216277"/>
                  </a:cubicBezTo>
                  <a:lnTo>
                    <a:pt x="6840855" y="2209927"/>
                  </a:lnTo>
                  <a:lnTo>
                    <a:pt x="6840855" y="2216277"/>
                  </a:lnTo>
                  <a:lnTo>
                    <a:pt x="165735" y="2216277"/>
                  </a:lnTo>
                  <a:lnTo>
                    <a:pt x="165735" y="2209927"/>
                  </a:lnTo>
                  <a:lnTo>
                    <a:pt x="165735" y="2216277"/>
                  </a:lnTo>
                  <a:cubicBezTo>
                    <a:pt x="74168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153" y="2203577"/>
                    <a:pt x="165735" y="2203577"/>
                  </a:cubicBezTo>
                  <a:lnTo>
                    <a:pt x="6840855" y="2203577"/>
                  </a:lnTo>
                  <a:cubicBezTo>
                    <a:pt x="6925437" y="2203577"/>
                    <a:pt x="6993889" y="2135251"/>
                    <a:pt x="6993889" y="2051177"/>
                  </a:cubicBezTo>
                  <a:lnTo>
                    <a:pt x="6993889" y="165100"/>
                  </a:lnTo>
                  <a:cubicBezTo>
                    <a:pt x="6993889" y="80899"/>
                    <a:pt x="6925437" y="12700"/>
                    <a:pt x="6840855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85280" y="586903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Hardware &amp; Setup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280" y="6386810"/>
            <a:ext cx="465936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₹3,00,000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16440" y="5580758"/>
            <a:ext cx="5254973" cy="1662261"/>
            <a:chOff x="0" y="0"/>
            <a:chExt cx="7006630" cy="22163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6993890" cy="2203577"/>
            </a:xfrm>
            <a:custGeom>
              <a:avLst/>
              <a:gdLst/>
              <a:ahLst/>
              <a:cxnLst/>
              <a:rect r="r" b="b" t="t" l="l"/>
              <a:pathLst>
                <a:path h="2203577" w="6993890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6834505" y="0"/>
                  </a:lnTo>
                  <a:cubicBezTo>
                    <a:pt x="6922516" y="0"/>
                    <a:pt x="6993890" y="71120"/>
                    <a:pt x="6993890" y="158750"/>
                  </a:cubicBezTo>
                  <a:lnTo>
                    <a:pt x="6993890" y="2044827"/>
                  </a:lnTo>
                  <a:cubicBezTo>
                    <a:pt x="6993890" y="2132457"/>
                    <a:pt x="6922516" y="2203577"/>
                    <a:pt x="6834505" y="2203577"/>
                  </a:cubicBezTo>
                  <a:lnTo>
                    <a:pt x="159385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06589" cy="2216277"/>
            </a:xfrm>
            <a:custGeom>
              <a:avLst/>
              <a:gdLst/>
              <a:ahLst/>
              <a:cxnLst/>
              <a:rect r="r" b="b" t="t" l="l"/>
              <a:pathLst>
                <a:path h="2216277" w="7006589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6840855" y="0"/>
                  </a:lnTo>
                  <a:lnTo>
                    <a:pt x="6840855" y="6350"/>
                  </a:lnTo>
                  <a:lnTo>
                    <a:pt x="6840855" y="0"/>
                  </a:lnTo>
                  <a:cubicBezTo>
                    <a:pt x="6932422" y="0"/>
                    <a:pt x="7006589" y="73914"/>
                    <a:pt x="7006589" y="165100"/>
                  </a:cubicBezTo>
                  <a:lnTo>
                    <a:pt x="7000239" y="165100"/>
                  </a:lnTo>
                  <a:lnTo>
                    <a:pt x="7006589" y="165100"/>
                  </a:lnTo>
                  <a:lnTo>
                    <a:pt x="7006589" y="2051177"/>
                  </a:lnTo>
                  <a:lnTo>
                    <a:pt x="7000239" y="2051177"/>
                  </a:lnTo>
                  <a:lnTo>
                    <a:pt x="7006589" y="2051177"/>
                  </a:lnTo>
                  <a:cubicBezTo>
                    <a:pt x="7006589" y="2142363"/>
                    <a:pt x="6932295" y="2216277"/>
                    <a:pt x="6840855" y="2216277"/>
                  </a:cubicBezTo>
                  <a:lnTo>
                    <a:pt x="6840855" y="2209927"/>
                  </a:lnTo>
                  <a:lnTo>
                    <a:pt x="6840855" y="2216277"/>
                  </a:lnTo>
                  <a:lnTo>
                    <a:pt x="165735" y="2216277"/>
                  </a:lnTo>
                  <a:lnTo>
                    <a:pt x="165735" y="2209927"/>
                  </a:lnTo>
                  <a:lnTo>
                    <a:pt x="165735" y="2216277"/>
                  </a:lnTo>
                  <a:cubicBezTo>
                    <a:pt x="74168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153" y="2203577"/>
                    <a:pt x="165735" y="2203577"/>
                  </a:cubicBezTo>
                  <a:lnTo>
                    <a:pt x="6840855" y="2203577"/>
                  </a:lnTo>
                  <a:cubicBezTo>
                    <a:pt x="6925437" y="2203577"/>
                    <a:pt x="6993889" y="2135251"/>
                    <a:pt x="6993889" y="2051177"/>
                  </a:cubicBezTo>
                  <a:lnTo>
                    <a:pt x="6993889" y="165100"/>
                  </a:lnTo>
                  <a:cubicBezTo>
                    <a:pt x="6993889" y="80899"/>
                    <a:pt x="6925437" y="12700"/>
                    <a:pt x="6840855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814245" y="586903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Initial Stock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14245" y="6386810"/>
            <a:ext cx="465936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₹70,000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45404" y="5580758"/>
            <a:ext cx="5254973" cy="1662261"/>
            <a:chOff x="0" y="0"/>
            <a:chExt cx="7006630" cy="22163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993890" cy="2203577"/>
            </a:xfrm>
            <a:custGeom>
              <a:avLst/>
              <a:gdLst/>
              <a:ahLst/>
              <a:cxnLst/>
              <a:rect r="r" b="b" t="t" l="l"/>
              <a:pathLst>
                <a:path h="2203577" w="6993890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6834505" y="0"/>
                  </a:lnTo>
                  <a:cubicBezTo>
                    <a:pt x="6922516" y="0"/>
                    <a:pt x="6993890" y="71120"/>
                    <a:pt x="6993890" y="158750"/>
                  </a:cubicBezTo>
                  <a:lnTo>
                    <a:pt x="6993890" y="2044827"/>
                  </a:lnTo>
                  <a:cubicBezTo>
                    <a:pt x="6993890" y="2132457"/>
                    <a:pt x="6922516" y="2203577"/>
                    <a:pt x="6834505" y="2203577"/>
                  </a:cubicBezTo>
                  <a:lnTo>
                    <a:pt x="159385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06589" cy="2216277"/>
            </a:xfrm>
            <a:custGeom>
              <a:avLst/>
              <a:gdLst/>
              <a:ahLst/>
              <a:cxnLst/>
              <a:rect r="r" b="b" t="t" l="l"/>
              <a:pathLst>
                <a:path h="2216277" w="7006589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6840855" y="0"/>
                  </a:lnTo>
                  <a:lnTo>
                    <a:pt x="6840855" y="6350"/>
                  </a:lnTo>
                  <a:lnTo>
                    <a:pt x="6840855" y="0"/>
                  </a:lnTo>
                  <a:cubicBezTo>
                    <a:pt x="6932422" y="0"/>
                    <a:pt x="7006589" y="73914"/>
                    <a:pt x="7006589" y="165100"/>
                  </a:cubicBezTo>
                  <a:lnTo>
                    <a:pt x="7000239" y="165100"/>
                  </a:lnTo>
                  <a:lnTo>
                    <a:pt x="7006589" y="165100"/>
                  </a:lnTo>
                  <a:lnTo>
                    <a:pt x="7006589" y="2051177"/>
                  </a:lnTo>
                  <a:lnTo>
                    <a:pt x="7000239" y="2051177"/>
                  </a:lnTo>
                  <a:lnTo>
                    <a:pt x="7006589" y="2051177"/>
                  </a:lnTo>
                  <a:cubicBezTo>
                    <a:pt x="7006589" y="2142363"/>
                    <a:pt x="6932295" y="2216277"/>
                    <a:pt x="6840855" y="2216277"/>
                  </a:cubicBezTo>
                  <a:lnTo>
                    <a:pt x="6840855" y="2209927"/>
                  </a:lnTo>
                  <a:lnTo>
                    <a:pt x="6840855" y="2216277"/>
                  </a:lnTo>
                  <a:lnTo>
                    <a:pt x="165735" y="2216277"/>
                  </a:lnTo>
                  <a:lnTo>
                    <a:pt x="165735" y="2209927"/>
                  </a:lnTo>
                  <a:lnTo>
                    <a:pt x="165735" y="2216277"/>
                  </a:lnTo>
                  <a:cubicBezTo>
                    <a:pt x="74168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153" y="2203577"/>
                    <a:pt x="165735" y="2203577"/>
                  </a:cubicBezTo>
                  <a:lnTo>
                    <a:pt x="6840855" y="2203577"/>
                  </a:lnTo>
                  <a:cubicBezTo>
                    <a:pt x="6925437" y="2203577"/>
                    <a:pt x="6993889" y="2135251"/>
                    <a:pt x="6993889" y="2051177"/>
                  </a:cubicBezTo>
                  <a:lnTo>
                    <a:pt x="6993889" y="165100"/>
                  </a:lnTo>
                  <a:cubicBezTo>
                    <a:pt x="6993889" y="80899"/>
                    <a:pt x="6925437" y="12700"/>
                    <a:pt x="6840855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343210" y="5869037"/>
            <a:ext cx="3799285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Branding &amp; Placement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43210" y="6386810"/>
            <a:ext cx="465936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₹30,000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87475" y="7517011"/>
            <a:ext cx="8019455" cy="1662261"/>
            <a:chOff x="0" y="0"/>
            <a:chExt cx="10692607" cy="221634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10679938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79938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426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2044827"/>
                  </a:lnTo>
                  <a:cubicBezTo>
                    <a:pt x="10679938" y="2132457"/>
                    <a:pt x="10608564" y="2203577"/>
                    <a:pt x="10520426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692638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638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776" y="0"/>
                  </a:lnTo>
                  <a:lnTo>
                    <a:pt x="10526776" y="6350"/>
                  </a:lnTo>
                  <a:lnTo>
                    <a:pt x="10526776" y="0"/>
                  </a:lnTo>
                  <a:cubicBezTo>
                    <a:pt x="10618343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2051177"/>
                  </a:lnTo>
                  <a:lnTo>
                    <a:pt x="10686288" y="2051177"/>
                  </a:lnTo>
                  <a:lnTo>
                    <a:pt x="10692638" y="2051177"/>
                  </a:lnTo>
                  <a:cubicBezTo>
                    <a:pt x="10692638" y="2142363"/>
                    <a:pt x="10618343" y="2216277"/>
                    <a:pt x="10526776" y="2216277"/>
                  </a:cubicBezTo>
                  <a:lnTo>
                    <a:pt x="10526776" y="2209927"/>
                  </a:lnTo>
                  <a:lnTo>
                    <a:pt x="10526776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776" y="2203577"/>
                  </a:lnTo>
                  <a:cubicBezTo>
                    <a:pt x="10611358" y="2203577"/>
                    <a:pt x="10679938" y="2135251"/>
                    <a:pt x="10679938" y="2051177"/>
                  </a:cubicBezTo>
                  <a:lnTo>
                    <a:pt x="10679938" y="165100"/>
                  </a:lnTo>
                  <a:cubicBezTo>
                    <a:pt x="10679938" y="80899"/>
                    <a:pt x="10611358" y="12700"/>
                    <a:pt x="10526776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285280" y="780529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Working Capital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5280" y="8323064"/>
            <a:ext cx="742384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₹70,000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280922" y="7517011"/>
            <a:ext cx="8019455" cy="1662261"/>
            <a:chOff x="0" y="0"/>
            <a:chExt cx="10692607" cy="221634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6350" y="6350"/>
              <a:ext cx="10679938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79938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426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2044827"/>
                  </a:lnTo>
                  <a:cubicBezTo>
                    <a:pt x="10679938" y="2132457"/>
                    <a:pt x="10608564" y="2203577"/>
                    <a:pt x="10520426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692638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638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776" y="0"/>
                  </a:lnTo>
                  <a:lnTo>
                    <a:pt x="10526776" y="6350"/>
                  </a:lnTo>
                  <a:lnTo>
                    <a:pt x="10526776" y="0"/>
                  </a:lnTo>
                  <a:cubicBezTo>
                    <a:pt x="10618343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2051177"/>
                  </a:lnTo>
                  <a:lnTo>
                    <a:pt x="10686288" y="2051177"/>
                  </a:lnTo>
                  <a:lnTo>
                    <a:pt x="10692638" y="2051177"/>
                  </a:lnTo>
                  <a:cubicBezTo>
                    <a:pt x="10692638" y="2142363"/>
                    <a:pt x="10618343" y="2216277"/>
                    <a:pt x="10526776" y="2216277"/>
                  </a:cubicBezTo>
                  <a:lnTo>
                    <a:pt x="10526776" y="2209927"/>
                  </a:lnTo>
                  <a:lnTo>
                    <a:pt x="10526776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776" y="2203577"/>
                  </a:lnTo>
                  <a:cubicBezTo>
                    <a:pt x="10611358" y="2203577"/>
                    <a:pt x="10679938" y="2135251"/>
                    <a:pt x="10679938" y="2051177"/>
                  </a:cubicBezTo>
                  <a:lnTo>
                    <a:pt x="10679938" y="165100"/>
                  </a:lnTo>
                  <a:cubicBezTo>
                    <a:pt x="10679938" y="80899"/>
                    <a:pt x="10611358" y="12700"/>
                    <a:pt x="10526776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578728" y="780529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Tech &amp; Contingency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78728" y="8323064"/>
            <a:ext cx="742384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₹30,000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05285"/>
            <a:ext cx="7931944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8C98CA"/>
                </a:solidFill>
                <a:latin typeface="Fraunces Bold"/>
                <a:ea typeface="Fraunces Bold"/>
                <a:cs typeface="Fraunces Bold"/>
                <a:sym typeface="Fraunces Bold"/>
              </a:rPr>
              <a:t>Everyday Problems We Face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170932"/>
            <a:ext cx="4972645" cy="4972645"/>
            <a:chOff x="0" y="0"/>
            <a:chExt cx="6630193" cy="6630193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630162" cy="6630162"/>
            </a:xfrm>
            <a:custGeom>
              <a:avLst/>
              <a:gdLst/>
              <a:ahLst/>
              <a:cxnLst/>
              <a:rect r="r" b="b" t="t" l="l"/>
              <a:pathLst>
                <a:path h="6630162" w="6630162">
                  <a:moveTo>
                    <a:pt x="0" y="0"/>
                  </a:moveTo>
                  <a:lnTo>
                    <a:pt x="6630162" y="0"/>
                  </a:lnTo>
                  <a:lnTo>
                    <a:pt x="6630162" y="6630162"/>
                  </a:lnTo>
                  <a:lnTo>
                    <a:pt x="0" y="6630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66160" y="3170932"/>
            <a:ext cx="4972645" cy="4972645"/>
            <a:chOff x="0" y="0"/>
            <a:chExt cx="6630193" cy="6630193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6630162" cy="6630162"/>
            </a:xfrm>
            <a:custGeom>
              <a:avLst/>
              <a:gdLst/>
              <a:ahLst/>
              <a:cxnLst/>
              <a:rect r="r" b="b" t="t" l="l"/>
              <a:pathLst>
                <a:path h="6630162" w="6630162">
                  <a:moveTo>
                    <a:pt x="0" y="0"/>
                  </a:moveTo>
                  <a:lnTo>
                    <a:pt x="6630162" y="0"/>
                  </a:lnTo>
                  <a:lnTo>
                    <a:pt x="6630162" y="6630162"/>
                  </a:lnTo>
                  <a:lnTo>
                    <a:pt x="0" y="6630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340084" y="3170932"/>
            <a:ext cx="4972645" cy="4972645"/>
            <a:chOff x="0" y="0"/>
            <a:chExt cx="6630193" cy="663019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6630162" cy="6630162"/>
            </a:xfrm>
            <a:custGeom>
              <a:avLst/>
              <a:gdLst/>
              <a:ahLst/>
              <a:cxnLst/>
              <a:rect r="r" b="b" t="t" l="l"/>
              <a:pathLst>
                <a:path h="6630162" w="6630162">
                  <a:moveTo>
                    <a:pt x="0" y="0"/>
                  </a:moveTo>
                  <a:lnTo>
                    <a:pt x="6630162" y="0"/>
                  </a:lnTo>
                  <a:lnTo>
                    <a:pt x="6630162" y="6630162"/>
                  </a:lnTo>
                  <a:lnTo>
                    <a:pt x="0" y="6630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251348"/>
            <a:ext cx="9445526" cy="126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PopIn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2918371"/>
            <a:ext cx="4844206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Smart Vending Machine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50237" y="3894236"/>
            <a:ext cx="1417588" cy="1417588"/>
            <a:chOff x="0" y="0"/>
            <a:chExt cx="1890117" cy="189011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890141" cy="1890141"/>
            </a:xfrm>
            <a:custGeom>
              <a:avLst/>
              <a:gdLst/>
              <a:ahLst/>
              <a:cxnLst/>
              <a:rect r="r" b="b" t="t" l="l"/>
              <a:pathLst>
                <a:path h="1890141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1890141"/>
                  </a:lnTo>
                  <a:lnTo>
                    <a:pt x="0" y="189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" b="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551342" y="3875186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24/7 Fresh Access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850237" y="5595342"/>
            <a:ext cx="1417588" cy="1417588"/>
            <a:chOff x="0" y="0"/>
            <a:chExt cx="1890117" cy="1890117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890141" cy="1890141"/>
            </a:xfrm>
            <a:custGeom>
              <a:avLst/>
              <a:gdLst/>
              <a:ahLst/>
              <a:cxnLst/>
              <a:rect r="r" b="b" t="t" l="l"/>
              <a:pathLst>
                <a:path h="1890141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1890141"/>
                  </a:lnTo>
                  <a:lnTo>
                    <a:pt x="0" y="189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551342" y="5576292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IoT &amp; AI Intelligence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50237" y="7296447"/>
            <a:ext cx="1417588" cy="1417588"/>
            <a:chOff x="0" y="0"/>
            <a:chExt cx="1890117" cy="189011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890141" cy="1890141"/>
            </a:xfrm>
            <a:custGeom>
              <a:avLst/>
              <a:gdLst/>
              <a:ahLst/>
              <a:cxnLst/>
              <a:rect r="r" b="b" t="t" l="l"/>
              <a:pathLst>
                <a:path h="1890141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1890141"/>
                  </a:lnTo>
                  <a:lnTo>
                    <a:pt x="0" y="189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551342" y="7277397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Premium Selection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239691"/>
            <a:chOff x="0" y="0"/>
            <a:chExt cx="24384000" cy="4319588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319651"/>
            </a:xfrm>
            <a:custGeom>
              <a:avLst/>
              <a:gdLst/>
              <a:ahLst/>
              <a:cxnLst/>
              <a:rect r="r" b="b" t="t" l="l"/>
              <a:pathLst>
                <a:path h="431965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319651"/>
                  </a:lnTo>
                  <a:lnTo>
                    <a:pt x="0" y="431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" t="0" r="-18" b="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07108" y="3924300"/>
            <a:ext cx="6479381" cy="83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0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Revenue Streams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07108" y="5151536"/>
            <a:ext cx="647849" cy="647849"/>
            <a:chOff x="0" y="0"/>
            <a:chExt cx="863798" cy="86379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863854" cy="863854"/>
            </a:xfrm>
            <a:custGeom>
              <a:avLst/>
              <a:gdLst/>
              <a:ahLst/>
              <a:cxnLst/>
              <a:rect r="r" b="b" t="t" l="l"/>
              <a:pathLst>
                <a:path h="863854" w="863854">
                  <a:moveTo>
                    <a:pt x="0" y="0"/>
                  </a:moveTo>
                  <a:lnTo>
                    <a:pt x="863854" y="0"/>
                  </a:lnTo>
                  <a:lnTo>
                    <a:pt x="863854" y="863854"/>
                  </a:lnTo>
                  <a:lnTo>
                    <a:pt x="0" y="863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6" b="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78806" y="5295751"/>
            <a:ext cx="3239691" cy="41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Direct Sales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8806" y="5779889"/>
            <a:ext cx="15502086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Direct sales earn 10–20% margin on premium items, with a ₹2 platform fee covering costs and boosting customer loyalty.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07108" y="6798320"/>
            <a:ext cx="647849" cy="647849"/>
            <a:chOff x="0" y="0"/>
            <a:chExt cx="863798" cy="86379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863854" cy="863854"/>
            </a:xfrm>
            <a:custGeom>
              <a:avLst/>
              <a:gdLst/>
              <a:ahLst/>
              <a:cxnLst/>
              <a:rect r="r" b="b" t="t" l="l"/>
              <a:pathLst>
                <a:path h="863854" w="863854">
                  <a:moveTo>
                    <a:pt x="0" y="0"/>
                  </a:moveTo>
                  <a:lnTo>
                    <a:pt x="863854" y="0"/>
                  </a:lnTo>
                  <a:lnTo>
                    <a:pt x="863854" y="863854"/>
                  </a:lnTo>
                  <a:lnTo>
                    <a:pt x="0" y="863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6" b="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878806" y="6942535"/>
            <a:ext cx="3239691" cy="41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Brand Partnerships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8806" y="7426672"/>
            <a:ext cx="15502086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Commission-based partnerships with Trustable brands for exclusive offerings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07108" y="8445104"/>
            <a:ext cx="647849" cy="647849"/>
            <a:chOff x="0" y="0"/>
            <a:chExt cx="863798" cy="86379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863854" cy="863854"/>
            </a:xfrm>
            <a:custGeom>
              <a:avLst/>
              <a:gdLst/>
              <a:ahLst/>
              <a:cxnLst/>
              <a:rect r="r" b="b" t="t" l="l"/>
              <a:pathLst>
                <a:path h="863854" w="863854">
                  <a:moveTo>
                    <a:pt x="0" y="0"/>
                  </a:moveTo>
                  <a:lnTo>
                    <a:pt x="863854" y="0"/>
                  </a:lnTo>
                  <a:lnTo>
                    <a:pt x="863854" y="863854"/>
                  </a:lnTo>
                  <a:lnTo>
                    <a:pt x="0" y="863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6" b="6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878806" y="8589317"/>
            <a:ext cx="3239691" cy="41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Digital Advertising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78806" y="9073455"/>
            <a:ext cx="15502086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Premium ads ran on hologram technology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73188" y="1176486"/>
            <a:ext cx="8048030" cy="7933879"/>
            <a:chOff x="0" y="0"/>
            <a:chExt cx="10730707" cy="105785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00" y="25400"/>
              <a:ext cx="10679938" cy="10527665"/>
            </a:xfrm>
            <a:custGeom>
              <a:avLst/>
              <a:gdLst/>
              <a:ahLst/>
              <a:cxnLst/>
              <a:rect r="r" b="b" t="t" l="l"/>
              <a:pathLst>
                <a:path h="10527665" w="10679938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10283825"/>
                  </a:lnTo>
                  <a:cubicBezTo>
                    <a:pt x="10679938" y="10418445"/>
                    <a:pt x="10570718" y="10527665"/>
                    <a:pt x="10436098" y="10527665"/>
                  </a:cubicBezTo>
                  <a:lnTo>
                    <a:pt x="243840" y="10527665"/>
                  </a:lnTo>
                  <a:cubicBezTo>
                    <a:pt x="109220" y="10527665"/>
                    <a:pt x="0" y="10418445"/>
                    <a:pt x="0" y="10283825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30738" cy="10578465"/>
            </a:xfrm>
            <a:custGeom>
              <a:avLst/>
              <a:gdLst/>
              <a:ahLst/>
              <a:cxnLst/>
              <a:rect r="r" b="b" t="t" l="l"/>
              <a:pathLst>
                <a:path h="10578465" w="10730738">
                  <a:moveTo>
                    <a:pt x="0" y="269240"/>
                  </a:moveTo>
                  <a:cubicBezTo>
                    <a:pt x="0" y="120523"/>
                    <a:pt x="120523" y="0"/>
                    <a:pt x="269240" y="0"/>
                  </a:cubicBezTo>
                  <a:lnTo>
                    <a:pt x="10461498" y="0"/>
                  </a:lnTo>
                  <a:lnTo>
                    <a:pt x="10461498" y="25400"/>
                  </a:lnTo>
                  <a:lnTo>
                    <a:pt x="10461498" y="0"/>
                  </a:lnTo>
                  <a:cubicBezTo>
                    <a:pt x="10610215" y="0"/>
                    <a:pt x="10730738" y="120523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10309225"/>
                  </a:lnTo>
                  <a:lnTo>
                    <a:pt x="10705338" y="10309225"/>
                  </a:lnTo>
                  <a:lnTo>
                    <a:pt x="10730738" y="10309225"/>
                  </a:lnTo>
                  <a:cubicBezTo>
                    <a:pt x="10730738" y="10457942"/>
                    <a:pt x="10610215" y="10578465"/>
                    <a:pt x="10461498" y="10578465"/>
                  </a:cubicBezTo>
                  <a:lnTo>
                    <a:pt x="10461498" y="10553065"/>
                  </a:lnTo>
                  <a:lnTo>
                    <a:pt x="10461498" y="10578465"/>
                  </a:lnTo>
                  <a:lnTo>
                    <a:pt x="269240" y="10578465"/>
                  </a:lnTo>
                  <a:lnTo>
                    <a:pt x="269240" y="10553065"/>
                  </a:lnTo>
                  <a:lnTo>
                    <a:pt x="269240" y="10578465"/>
                  </a:lnTo>
                  <a:cubicBezTo>
                    <a:pt x="120523" y="10578465"/>
                    <a:pt x="0" y="10457942"/>
                    <a:pt x="0" y="1030922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0309225"/>
                  </a:lnTo>
                  <a:lnTo>
                    <a:pt x="25400" y="10309225"/>
                  </a:lnTo>
                  <a:lnTo>
                    <a:pt x="50800" y="10309225"/>
                  </a:lnTo>
                  <a:cubicBezTo>
                    <a:pt x="50800" y="10429875"/>
                    <a:pt x="148590" y="10527665"/>
                    <a:pt x="269240" y="10527665"/>
                  </a:cubicBezTo>
                  <a:lnTo>
                    <a:pt x="10461498" y="10527665"/>
                  </a:lnTo>
                  <a:cubicBezTo>
                    <a:pt x="10582148" y="10527665"/>
                    <a:pt x="10679938" y="10429875"/>
                    <a:pt x="10679938" y="10309225"/>
                  </a:cubicBezTo>
                  <a:lnTo>
                    <a:pt x="10679938" y="269240"/>
                  </a:lnTo>
                  <a:cubicBezTo>
                    <a:pt x="10679938" y="148590"/>
                    <a:pt x="10582148" y="50800"/>
                    <a:pt x="10461498" y="50800"/>
                  </a:cubicBezTo>
                  <a:lnTo>
                    <a:pt x="269240" y="50800"/>
                  </a:ln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4138" y="1195536"/>
            <a:ext cx="152400" cy="7895779"/>
            <a:chOff x="0" y="0"/>
            <a:chExt cx="203200" cy="105277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200" cy="10527665"/>
            </a:xfrm>
            <a:custGeom>
              <a:avLst/>
              <a:gdLst/>
              <a:ahLst/>
              <a:cxnLst/>
              <a:rect r="r" b="b" t="t" l="l"/>
              <a:pathLst>
                <a:path h="10527665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10426065"/>
                  </a:lnTo>
                  <a:cubicBezTo>
                    <a:pt x="203200" y="10482199"/>
                    <a:pt x="157734" y="10527665"/>
                    <a:pt x="101600" y="10527665"/>
                  </a:cubicBezTo>
                  <a:cubicBezTo>
                    <a:pt x="45466" y="10527665"/>
                    <a:pt x="0" y="10482199"/>
                    <a:pt x="0" y="1042606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28155" y="1498104"/>
            <a:ext cx="5670649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Market Opportunity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8155" y="2291209"/>
            <a:ext cx="725239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The vending machine market in India is currently concentrated in major metropolitan cities.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155" y="3992315"/>
            <a:ext cx="725239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Smaller towns and emerging urban hubs remain largely untapped.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8155" y="5693420"/>
            <a:ext cx="725239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This gap offers a unique opportunity to </a:t>
            </a:r>
            <a:r>
              <a:rPr lang="en-US" b="true" sz="2187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create a new vending ecosystem</a:t>
            </a: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8155" y="7394525"/>
            <a:ext cx="725239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Early entry enables market leadership and fosters new consumer habits nationwide.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66635" y="1176486"/>
            <a:ext cx="8048179" cy="7933879"/>
            <a:chOff x="0" y="0"/>
            <a:chExt cx="10730905" cy="105785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25400"/>
              <a:ext cx="10680065" cy="10527665"/>
            </a:xfrm>
            <a:custGeom>
              <a:avLst/>
              <a:gdLst/>
              <a:ahLst/>
              <a:cxnLst/>
              <a:rect r="r" b="b" t="t" l="l"/>
              <a:pathLst>
                <a:path h="10527665" w="1068006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225" y="0"/>
                  </a:lnTo>
                  <a:cubicBezTo>
                    <a:pt x="10570845" y="0"/>
                    <a:pt x="10680065" y="109220"/>
                    <a:pt x="10680065" y="243840"/>
                  </a:cubicBezTo>
                  <a:lnTo>
                    <a:pt x="10680065" y="10283825"/>
                  </a:lnTo>
                  <a:cubicBezTo>
                    <a:pt x="10680065" y="10418445"/>
                    <a:pt x="10570845" y="10527665"/>
                    <a:pt x="10436225" y="10527665"/>
                  </a:cubicBezTo>
                  <a:lnTo>
                    <a:pt x="243840" y="10527665"/>
                  </a:lnTo>
                  <a:cubicBezTo>
                    <a:pt x="109220" y="10527665"/>
                    <a:pt x="0" y="10418445"/>
                    <a:pt x="0" y="10283825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30865" cy="10578465"/>
            </a:xfrm>
            <a:custGeom>
              <a:avLst/>
              <a:gdLst/>
              <a:ahLst/>
              <a:cxnLst/>
              <a:rect r="r" b="b" t="t" l="l"/>
              <a:pathLst>
                <a:path h="10578465" w="10730865">
                  <a:moveTo>
                    <a:pt x="0" y="269240"/>
                  </a:moveTo>
                  <a:cubicBezTo>
                    <a:pt x="0" y="120523"/>
                    <a:pt x="120523" y="0"/>
                    <a:pt x="269240" y="0"/>
                  </a:cubicBezTo>
                  <a:lnTo>
                    <a:pt x="10461625" y="0"/>
                  </a:lnTo>
                  <a:lnTo>
                    <a:pt x="10461625" y="25400"/>
                  </a:lnTo>
                  <a:lnTo>
                    <a:pt x="10461625" y="0"/>
                  </a:lnTo>
                  <a:cubicBezTo>
                    <a:pt x="10610342" y="0"/>
                    <a:pt x="10730865" y="120523"/>
                    <a:pt x="10730865" y="269240"/>
                  </a:cubicBezTo>
                  <a:lnTo>
                    <a:pt x="10705465" y="269240"/>
                  </a:lnTo>
                  <a:lnTo>
                    <a:pt x="10730865" y="269240"/>
                  </a:lnTo>
                  <a:lnTo>
                    <a:pt x="10730865" y="10309225"/>
                  </a:lnTo>
                  <a:lnTo>
                    <a:pt x="10705465" y="10309225"/>
                  </a:lnTo>
                  <a:lnTo>
                    <a:pt x="10730865" y="10309225"/>
                  </a:lnTo>
                  <a:cubicBezTo>
                    <a:pt x="10730865" y="10457942"/>
                    <a:pt x="10610342" y="10578465"/>
                    <a:pt x="10461625" y="10578465"/>
                  </a:cubicBezTo>
                  <a:lnTo>
                    <a:pt x="10461625" y="10553065"/>
                  </a:lnTo>
                  <a:lnTo>
                    <a:pt x="10461625" y="10578465"/>
                  </a:lnTo>
                  <a:lnTo>
                    <a:pt x="269240" y="10578465"/>
                  </a:lnTo>
                  <a:lnTo>
                    <a:pt x="269240" y="10553065"/>
                  </a:lnTo>
                  <a:lnTo>
                    <a:pt x="269240" y="10578465"/>
                  </a:lnTo>
                  <a:cubicBezTo>
                    <a:pt x="120523" y="10578465"/>
                    <a:pt x="0" y="10457942"/>
                    <a:pt x="0" y="1030922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0309225"/>
                  </a:lnTo>
                  <a:lnTo>
                    <a:pt x="25400" y="10309225"/>
                  </a:lnTo>
                  <a:lnTo>
                    <a:pt x="50800" y="10309225"/>
                  </a:lnTo>
                  <a:cubicBezTo>
                    <a:pt x="50800" y="10429875"/>
                    <a:pt x="148590" y="10527665"/>
                    <a:pt x="269240" y="10527665"/>
                  </a:cubicBezTo>
                  <a:lnTo>
                    <a:pt x="10461625" y="10527665"/>
                  </a:lnTo>
                  <a:cubicBezTo>
                    <a:pt x="10582275" y="10527665"/>
                    <a:pt x="10680065" y="10429875"/>
                    <a:pt x="10680065" y="10309225"/>
                  </a:cubicBezTo>
                  <a:lnTo>
                    <a:pt x="10680065" y="269240"/>
                  </a:lnTo>
                  <a:cubicBezTo>
                    <a:pt x="10680065" y="148590"/>
                    <a:pt x="10582275" y="50800"/>
                    <a:pt x="10461625" y="50800"/>
                  </a:cubicBezTo>
                  <a:lnTo>
                    <a:pt x="269240" y="50800"/>
                  </a:ln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247584" y="1195536"/>
            <a:ext cx="152400" cy="7895779"/>
            <a:chOff x="0" y="0"/>
            <a:chExt cx="203200" cy="105277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3200" cy="10527665"/>
            </a:xfrm>
            <a:custGeom>
              <a:avLst/>
              <a:gdLst/>
              <a:ahLst/>
              <a:cxnLst/>
              <a:rect r="r" b="b" t="t" l="l"/>
              <a:pathLst>
                <a:path h="10527665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10426065"/>
                  </a:lnTo>
                  <a:cubicBezTo>
                    <a:pt x="203200" y="10482199"/>
                    <a:pt x="157734" y="10527665"/>
                    <a:pt x="101600" y="10527665"/>
                  </a:cubicBezTo>
                  <a:cubicBezTo>
                    <a:pt x="45466" y="10527665"/>
                    <a:pt x="0" y="10482199"/>
                    <a:pt x="0" y="1042606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721602" y="1517154"/>
            <a:ext cx="7252544" cy="7252544"/>
            <a:chOff x="0" y="0"/>
            <a:chExt cx="9670058" cy="9670058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9670034" cy="9670034"/>
            </a:xfrm>
            <a:custGeom>
              <a:avLst/>
              <a:gdLst/>
              <a:ahLst/>
              <a:cxnLst/>
              <a:rect r="r" b="b" t="t" l="l"/>
              <a:pathLst>
                <a:path h="9670034" w="9670034">
                  <a:moveTo>
                    <a:pt x="0" y="0"/>
                  </a:moveTo>
                  <a:lnTo>
                    <a:pt x="9670034" y="0"/>
                  </a:lnTo>
                  <a:lnTo>
                    <a:pt x="9670034" y="9670034"/>
                  </a:lnTo>
                  <a:lnTo>
                    <a:pt x="0" y="9670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>
                <a:alpha val="6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1054299"/>
            <a:ext cx="1450999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Smart Vending: India's $30.9B Opportunity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7475" y="2379761"/>
            <a:ext cx="1143595" cy="2096840"/>
            <a:chOff x="0" y="0"/>
            <a:chExt cx="1524793" cy="27957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151206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512062">
                  <a:moveTo>
                    <a:pt x="0" y="758952"/>
                  </a:moveTo>
                  <a:cubicBezTo>
                    <a:pt x="0" y="339725"/>
                    <a:pt x="338455" y="0"/>
                    <a:pt x="756031" y="0"/>
                  </a:cubicBezTo>
                  <a:cubicBezTo>
                    <a:pt x="1173607" y="0"/>
                    <a:pt x="1512062" y="339725"/>
                    <a:pt x="1512062" y="758952"/>
                  </a:cubicBezTo>
                  <a:lnTo>
                    <a:pt x="1512062" y="2024126"/>
                  </a:lnTo>
                  <a:cubicBezTo>
                    <a:pt x="1512062" y="2443226"/>
                    <a:pt x="1173607" y="2783078"/>
                    <a:pt x="756031" y="2783078"/>
                  </a:cubicBezTo>
                  <a:cubicBezTo>
                    <a:pt x="338455" y="2783078"/>
                    <a:pt x="0" y="2443353"/>
                    <a:pt x="0" y="202412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24762" cy="2795778"/>
            </a:xfrm>
            <a:custGeom>
              <a:avLst/>
              <a:gdLst/>
              <a:ahLst/>
              <a:cxnLst/>
              <a:rect r="r" b="b" t="t" l="l"/>
              <a:pathLst>
                <a:path h="2795778" w="1524762">
                  <a:moveTo>
                    <a:pt x="0" y="765302"/>
                  </a:moveTo>
                  <a:cubicBezTo>
                    <a:pt x="0" y="342646"/>
                    <a:pt x="341376" y="0"/>
                    <a:pt x="762381" y="0"/>
                  </a:cubicBezTo>
                  <a:cubicBezTo>
                    <a:pt x="764286" y="0"/>
                    <a:pt x="766191" y="889"/>
                    <a:pt x="767334" y="2413"/>
                  </a:cubicBezTo>
                  <a:lnTo>
                    <a:pt x="762381" y="6350"/>
                  </a:lnTo>
                  <a:lnTo>
                    <a:pt x="762381" y="0"/>
                  </a:lnTo>
                  <a:lnTo>
                    <a:pt x="762381" y="6350"/>
                  </a:lnTo>
                  <a:lnTo>
                    <a:pt x="762381" y="0"/>
                  </a:lnTo>
                  <a:cubicBezTo>
                    <a:pt x="1183513" y="0"/>
                    <a:pt x="1524762" y="342646"/>
                    <a:pt x="1524762" y="765302"/>
                  </a:cubicBezTo>
                  <a:lnTo>
                    <a:pt x="1524762" y="2030476"/>
                  </a:lnTo>
                  <a:lnTo>
                    <a:pt x="1518412" y="2030476"/>
                  </a:lnTo>
                  <a:lnTo>
                    <a:pt x="1524762" y="2030476"/>
                  </a:lnTo>
                  <a:cubicBezTo>
                    <a:pt x="1524762" y="2453132"/>
                    <a:pt x="1183386" y="2795778"/>
                    <a:pt x="762381" y="2795778"/>
                  </a:cubicBezTo>
                  <a:lnTo>
                    <a:pt x="762381" y="2789428"/>
                  </a:lnTo>
                  <a:lnTo>
                    <a:pt x="762381" y="2783078"/>
                  </a:lnTo>
                  <a:lnTo>
                    <a:pt x="762381" y="2789428"/>
                  </a:lnTo>
                  <a:lnTo>
                    <a:pt x="762381" y="2795778"/>
                  </a:lnTo>
                  <a:cubicBezTo>
                    <a:pt x="341376" y="2795778"/>
                    <a:pt x="0" y="2453132"/>
                    <a:pt x="0" y="2030476"/>
                  </a:cubicBezTo>
                  <a:lnTo>
                    <a:pt x="0" y="765302"/>
                  </a:lnTo>
                  <a:lnTo>
                    <a:pt x="6350" y="765302"/>
                  </a:lnTo>
                  <a:lnTo>
                    <a:pt x="0" y="765302"/>
                  </a:lnTo>
                  <a:moveTo>
                    <a:pt x="12700" y="765302"/>
                  </a:moveTo>
                  <a:lnTo>
                    <a:pt x="12700" y="2030476"/>
                  </a:lnTo>
                  <a:lnTo>
                    <a:pt x="6350" y="2030476"/>
                  </a:lnTo>
                  <a:lnTo>
                    <a:pt x="12700" y="2030476"/>
                  </a:lnTo>
                  <a:cubicBezTo>
                    <a:pt x="12700" y="2446147"/>
                    <a:pt x="348361" y="2783078"/>
                    <a:pt x="762381" y="2783078"/>
                  </a:cubicBezTo>
                  <a:cubicBezTo>
                    <a:pt x="765937" y="2783078"/>
                    <a:pt x="768731" y="2785872"/>
                    <a:pt x="768731" y="2789428"/>
                  </a:cubicBezTo>
                  <a:cubicBezTo>
                    <a:pt x="768731" y="2792984"/>
                    <a:pt x="765937" y="2795778"/>
                    <a:pt x="762381" y="2795778"/>
                  </a:cubicBezTo>
                  <a:cubicBezTo>
                    <a:pt x="758825" y="2795778"/>
                    <a:pt x="756031" y="2792984"/>
                    <a:pt x="756031" y="2789428"/>
                  </a:cubicBezTo>
                  <a:cubicBezTo>
                    <a:pt x="756031" y="2785872"/>
                    <a:pt x="758825" y="2783078"/>
                    <a:pt x="762381" y="2783078"/>
                  </a:cubicBezTo>
                  <a:cubicBezTo>
                    <a:pt x="1176401" y="2783078"/>
                    <a:pt x="1512062" y="2446147"/>
                    <a:pt x="1512062" y="2030476"/>
                  </a:cubicBezTo>
                  <a:lnTo>
                    <a:pt x="1512062" y="765302"/>
                  </a:lnTo>
                  <a:lnTo>
                    <a:pt x="1518412" y="765302"/>
                  </a:lnTo>
                  <a:lnTo>
                    <a:pt x="1512062" y="765302"/>
                  </a:lnTo>
                  <a:cubicBezTo>
                    <a:pt x="1512062" y="349631"/>
                    <a:pt x="1176401" y="12700"/>
                    <a:pt x="762381" y="12700"/>
                  </a:cubicBezTo>
                  <a:cubicBezTo>
                    <a:pt x="760476" y="12700"/>
                    <a:pt x="758571" y="11811"/>
                    <a:pt x="757428" y="10287"/>
                  </a:cubicBezTo>
                  <a:lnTo>
                    <a:pt x="762381" y="6350"/>
                  </a:lnTo>
                  <a:lnTo>
                    <a:pt x="762381" y="12700"/>
                  </a:lnTo>
                  <a:cubicBezTo>
                    <a:pt x="348361" y="12700"/>
                    <a:pt x="12700" y="349631"/>
                    <a:pt x="12700" y="765302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46597" y="3219450"/>
            <a:ext cx="425203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09825" y="265851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The Problem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09825" y="3176290"/>
            <a:ext cx="14885937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Limited access to quick, healthy, affordable refreshments in public spaces and workplaces. India's vending ecosystem remains underdeveloped.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7475" y="4750594"/>
            <a:ext cx="1143595" cy="2096840"/>
            <a:chOff x="0" y="0"/>
            <a:chExt cx="1524793" cy="27957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51206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512062">
                  <a:moveTo>
                    <a:pt x="0" y="758952"/>
                  </a:moveTo>
                  <a:cubicBezTo>
                    <a:pt x="0" y="339725"/>
                    <a:pt x="338455" y="0"/>
                    <a:pt x="756031" y="0"/>
                  </a:cubicBezTo>
                  <a:cubicBezTo>
                    <a:pt x="1173607" y="0"/>
                    <a:pt x="1512062" y="339725"/>
                    <a:pt x="1512062" y="758952"/>
                  </a:cubicBezTo>
                  <a:lnTo>
                    <a:pt x="1512062" y="2024126"/>
                  </a:lnTo>
                  <a:cubicBezTo>
                    <a:pt x="1512062" y="2443226"/>
                    <a:pt x="1173607" y="2783078"/>
                    <a:pt x="756031" y="2783078"/>
                  </a:cubicBezTo>
                  <a:cubicBezTo>
                    <a:pt x="338455" y="2783078"/>
                    <a:pt x="0" y="2443353"/>
                    <a:pt x="0" y="202412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4762" cy="2795778"/>
            </a:xfrm>
            <a:custGeom>
              <a:avLst/>
              <a:gdLst/>
              <a:ahLst/>
              <a:cxnLst/>
              <a:rect r="r" b="b" t="t" l="l"/>
              <a:pathLst>
                <a:path h="2795778" w="1524762">
                  <a:moveTo>
                    <a:pt x="0" y="765302"/>
                  </a:moveTo>
                  <a:cubicBezTo>
                    <a:pt x="0" y="342646"/>
                    <a:pt x="341376" y="0"/>
                    <a:pt x="762381" y="0"/>
                  </a:cubicBezTo>
                  <a:cubicBezTo>
                    <a:pt x="764286" y="0"/>
                    <a:pt x="766191" y="889"/>
                    <a:pt x="767334" y="2413"/>
                  </a:cubicBezTo>
                  <a:lnTo>
                    <a:pt x="762381" y="6350"/>
                  </a:lnTo>
                  <a:lnTo>
                    <a:pt x="762381" y="0"/>
                  </a:lnTo>
                  <a:lnTo>
                    <a:pt x="762381" y="6350"/>
                  </a:lnTo>
                  <a:lnTo>
                    <a:pt x="762381" y="0"/>
                  </a:lnTo>
                  <a:cubicBezTo>
                    <a:pt x="1183513" y="0"/>
                    <a:pt x="1524762" y="342646"/>
                    <a:pt x="1524762" y="765302"/>
                  </a:cubicBezTo>
                  <a:lnTo>
                    <a:pt x="1524762" y="2030476"/>
                  </a:lnTo>
                  <a:lnTo>
                    <a:pt x="1518412" y="2030476"/>
                  </a:lnTo>
                  <a:lnTo>
                    <a:pt x="1524762" y="2030476"/>
                  </a:lnTo>
                  <a:cubicBezTo>
                    <a:pt x="1524762" y="2453132"/>
                    <a:pt x="1183386" y="2795778"/>
                    <a:pt x="762381" y="2795778"/>
                  </a:cubicBezTo>
                  <a:lnTo>
                    <a:pt x="762381" y="2789428"/>
                  </a:lnTo>
                  <a:lnTo>
                    <a:pt x="762381" y="2783078"/>
                  </a:lnTo>
                  <a:lnTo>
                    <a:pt x="762381" y="2789428"/>
                  </a:lnTo>
                  <a:lnTo>
                    <a:pt x="762381" y="2795778"/>
                  </a:lnTo>
                  <a:cubicBezTo>
                    <a:pt x="341376" y="2795778"/>
                    <a:pt x="0" y="2453132"/>
                    <a:pt x="0" y="2030476"/>
                  </a:cubicBezTo>
                  <a:lnTo>
                    <a:pt x="0" y="765302"/>
                  </a:lnTo>
                  <a:lnTo>
                    <a:pt x="6350" y="765302"/>
                  </a:lnTo>
                  <a:lnTo>
                    <a:pt x="0" y="765302"/>
                  </a:lnTo>
                  <a:moveTo>
                    <a:pt x="12700" y="765302"/>
                  </a:moveTo>
                  <a:lnTo>
                    <a:pt x="12700" y="2030476"/>
                  </a:lnTo>
                  <a:lnTo>
                    <a:pt x="6350" y="2030476"/>
                  </a:lnTo>
                  <a:lnTo>
                    <a:pt x="12700" y="2030476"/>
                  </a:lnTo>
                  <a:cubicBezTo>
                    <a:pt x="12700" y="2446147"/>
                    <a:pt x="348361" y="2783078"/>
                    <a:pt x="762381" y="2783078"/>
                  </a:cubicBezTo>
                  <a:cubicBezTo>
                    <a:pt x="765937" y="2783078"/>
                    <a:pt x="768731" y="2785872"/>
                    <a:pt x="768731" y="2789428"/>
                  </a:cubicBezTo>
                  <a:cubicBezTo>
                    <a:pt x="768731" y="2792984"/>
                    <a:pt x="765937" y="2795778"/>
                    <a:pt x="762381" y="2795778"/>
                  </a:cubicBezTo>
                  <a:cubicBezTo>
                    <a:pt x="758825" y="2795778"/>
                    <a:pt x="756031" y="2792984"/>
                    <a:pt x="756031" y="2789428"/>
                  </a:cubicBezTo>
                  <a:cubicBezTo>
                    <a:pt x="756031" y="2785872"/>
                    <a:pt x="758825" y="2783078"/>
                    <a:pt x="762381" y="2783078"/>
                  </a:cubicBezTo>
                  <a:cubicBezTo>
                    <a:pt x="1176401" y="2783078"/>
                    <a:pt x="1512062" y="2446147"/>
                    <a:pt x="1512062" y="2030476"/>
                  </a:cubicBezTo>
                  <a:lnTo>
                    <a:pt x="1512062" y="765302"/>
                  </a:lnTo>
                  <a:lnTo>
                    <a:pt x="1518412" y="765302"/>
                  </a:lnTo>
                  <a:lnTo>
                    <a:pt x="1512062" y="765302"/>
                  </a:lnTo>
                  <a:cubicBezTo>
                    <a:pt x="1512062" y="349631"/>
                    <a:pt x="1176401" y="12700"/>
                    <a:pt x="762381" y="12700"/>
                  </a:cubicBezTo>
                  <a:cubicBezTo>
                    <a:pt x="760476" y="12700"/>
                    <a:pt x="758571" y="11811"/>
                    <a:pt x="757428" y="10287"/>
                  </a:cubicBezTo>
                  <a:lnTo>
                    <a:pt x="762381" y="6350"/>
                  </a:lnTo>
                  <a:lnTo>
                    <a:pt x="762381" y="12700"/>
                  </a:lnTo>
                  <a:cubicBezTo>
                    <a:pt x="348361" y="12700"/>
                    <a:pt x="12700" y="349631"/>
                    <a:pt x="12700" y="765302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46597" y="5590282"/>
            <a:ext cx="425203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09825" y="5029349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Market Size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09825" y="5547121"/>
            <a:ext cx="14885937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Global vending market: $22.4B in 2025, projected $30.9B by 2033. CAGR of 4.11% with huge whitespace in Tier-2 cities.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87475" y="7121426"/>
            <a:ext cx="1143595" cy="2096840"/>
            <a:chOff x="0" y="0"/>
            <a:chExt cx="1524793" cy="27957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151206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512062">
                  <a:moveTo>
                    <a:pt x="0" y="758952"/>
                  </a:moveTo>
                  <a:cubicBezTo>
                    <a:pt x="0" y="339725"/>
                    <a:pt x="338455" y="0"/>
                    <a:pt x="756031" y="0"/>
                  </a:cubicBezTo>
                  <a:cubicBezTo>
                    <a:pt x="1173607" y="0"/>
                    <a:pt x="1512062" y="339725"/>
                    <a:pt x="1512062" y="758952"/>
                  </a:cubicBezTo>
                  <a:lnTo>
                    <a:pt x="1512062" y="2024126"/>
                  </a:lnTo>
                  <a:cubicBezTo>
                    <a:pt x="1512062" y="2443226"/>
                    <a:pt x="1173607" y="2783078"/>
                    <a:pt x="756031" y="2783078"/>
                  </a:cubicBezTo>
                  <a:cubicBezTo>
                    <a:pt x="338455" y="2783078"/>
                    <a:pt x="0" y="2443353"/>
                    <a:pt x="0" y="202412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24762" cy="2795778"/>
            </a:xfrm>
            <a:custGeom>
              <a:avLst/>
              <a:gdLst/>
              <a:ahLst/>
              <a:cxnLst/>
              <a:rect r="r" b="b" t="t" l="l"/>
              <a:pathLst>
                <a:path h="2795778" w="1524762">
                  <a:moveTo>
                    <a:pt x="0" y="765302"/>
                  </a:moveTo>
                  <a:cubicBezTo>
                    <a:pt x="0" y="342646"/>
                    <a:pt x="341376" y="0"/>
                    <a:pt x="762381" y="0"/>
                  </a:cubicBezTo>
                  <a:cubicBezTo>
                    <a:pt x="764286" y="0"/>
                    <a:pt x="766191" y="889"/>
                    <a:pt x="767334" y="2413"/>
                  </a:cubicBezTo>
                  <a:lnTo>
                    <a:pt x="762381" y="6350"/>
                  </a:lnTo>
                  <a:lnTo>
                    <a:pt x="762381" y="0"/>
                  </a:lnTo>
                  <a:lnTo>
                    <a:pt x="762381" y="6350"/>
                  </a:lnTo>
                  <a:lnTo>
                    <a:pt x="762381" y="0"/>
                  </a:lnTo>
                  <a:cubicBezTo>
                    <a:pt x="1183513" y="0"/>
                    <a:pt x="1524762" y="342646"/>
                    <a:pt x="1524762" y="765302"/>
                  </a:cubicBezTo>
                  <a:lnTo>
                    <a:pt x="1524762" y="2030476"/>
                  </a:lnTo>
                  <a:lnTo>
                    <a:pt x="1518412" y="2030476"/>
                  </a:lnTo>
                  <a:lnTo>
                    <a:pt x="1524762" y="2030476"/>
                  </a:lnTo>
                  <a:cubicBezTo>
                    <a:pt x="1524762" y="2453132"/>
                    <a:pt x="1183386" y="2795778"/>
                    <a:pt x="762381" y="2795778"/>
                  </a:cubicBezTo>
                  <a:lnTo>
                    <a:pt x="762381" y="2789428"/>
                  </a:lnTo>
                  <a:lnTo>
                    <a:pt x="762381" y="2783078"/>
                  </a:lnTo>
                  <a:lnTo>
                    <a:pt x="762381" y="2789428"/>
                  </a:lnTo>
                  <a:lnTo>
                    <a:pt x="762381" y="2795778"/>
                  </a:lnTo>
                  <a:cubicBezTo>
                    <a:pt x="341376" y="2795778"/>
                    <a:pt x="0" y="2453132"/>
                    <a:pt x="0" y="2030476"/>
                  </a:cubicBezTo>
                  <a:lnTo>
                    <a:pt x="0" y="765302"/>
                  </a:lnTo>
                  <a:lnTo>
                    <a:pt x="6350" y="765302"/>
                  </a:lnTo>
                  <a:lnTo>
                    <a:pt x="0" y="765302"/>
                  </a:lnTo>
                  <a:moveTo>
                    <a:pt x="12700" y="765302"/>
                  </a:moveTo>
                  <a:lnTo>
                    <a:pt x="12700" y="2030476"/>
                  </a:lnTo>
                  <a:lnTo>
                    <a:pt x="6350" y="2030476"/>
                  </a:lnTo>
                  <a:lnTo>
                    <a:pt x="12700" y="2030476"/>
                  </a:lnTo>
                  <a:cubicBezTo>
                    <a:pt x="12700" y="2446147"/>
                    <a:pt x="348361" y="2783078"/>
                    <a:pt x="762381" y="2783078"/>
                  </a:cubicBezTo>
                  <a:cubicBezTo>
                    <a:pt x="765937" y="2783078"/>
                    <a:pt x="768731" y="2785872"/>
                    <a:pt x="768731" y="2789428"/>
                  </a:cubicBezTo>
                  <a:cubicBezTo>
                    <a:pt x="768731" y="2792984"/>
                    <a:pt x="765937" y="2795778"/>
                    <a:pt x="762381" y="2795778"/>
                  </a:cubicBezTo>
                  <a:cubicBezTo>
                    <a:pt x="758825" y="2795778"/>
                    <a:pt x="756031" y="2792984"/>
                    <a:pt x="756031" y="2789428"/>
                  </a:cubicBezTo>
                  <a:cubicBezTo>
                    <a:pt x="756031" y="2785872"/>
                    <a:pt x="758825" y="2783078"/>
                    <a:pt x="762381" y="2783078"/>
                  </a:cubicBezTo>
                  <a:cubicBezTo>
                    <a:pt x="1176401" y="2783078"/>
                    <a:pt x="1512062" y="2446147"/>
                    <a:pt x="1512062" y="2030476"/>
                  </a:cubicBezTo>
                  <a:lnTo>
                    <a:pt x="1512062" y="765302"/>
                  </a:lnTo>
                  <a:lnTo>
                    <a:pt x="1518412" y="765302"/>
                  </a:lnTo>
                  <a:lnTo>
                    <a:pt x="1512062" y="765302"/>
                  </a:lnTo>
                  <a:cubicBezTo>
                    <a:pt x="1512062" y="349631"/>
                    <a:pt x="1176401" y="12700"/>
                    <a:pt x="762381" y="12700"/>
                  </a:cubicBezTo>
                  <a:cubicBezTo>
                    <a:pt x="760476" y="12700"/>
                    <a:pt x="758571" y="11811"/>
                    <a:pt x="757428" y="10287"/>
                  </a:cubicBezTo>
                  <a:lnTo>
                    <a:pt x="762381" y="6350"/>
                  </a:lnTo>
                  <a:lnTo>
                    <a:pt x="762381" y="12700"/>
                  </a:lnTo>
                  <a:cubicBezTo>
                    <a:pt x="348361" y="12700"/>
                    <a:pt x="12700" y="349631"/>
                    <a:pt x="12700" y="765302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346597" y="7961114"/>
            <a:ext cx="425203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09825" y="740018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Digital Revolution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09825" y="7917954"/>
            <a:ext cx="14885937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UPI and cashless payments make vending frictionless. 24/7 work culture drives demand for instant solutions.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6671" y="558105"/>
            <a:ext cx="8482459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Competition &amp; Market Advantage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6671" y="1563886"/>
            <a:ext cx="3587204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FFD1A7"/>
                </a:solidFill>
                <a:latin typeface="Fraunces"/>
                <a:ea typeface="Fraunces"/>
                <a:cs typeface="Fraunces"/>
                <a:sym typeface="Fraunces"/>
              </a:rPr>
              <a:t>Current Market Players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1909" y="2288530"/>
            <a:ext cx="489496" cy="489496"/>
            <a:chOff x="0" y="0"/>
            <a:chExt cx="652662" cy="6526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39953" cy="639953"/>
            </a:xfrm>
            <a:custGeom>
              <a:avLst/>
              <a:gdLst/>
              <a:ahLst/>
              <a:cxnLst/>
              <a:rect r="r" b="b" t="t" l="l"/>
              <a:pathLst>
                <a:path h="639953" w="639953">
                  <a:moveTo>
                    <a:pt x="0" y="119507"/>
                  </a:moveTo>
                  <a:cubicBezTo>
                    <a:pt x="0" y="53467"/>
                    <a:pt x="53467" y="0"/>
                    <a:pt x="119507" y="0"/>
                  </a:cubicBezTo>
                  <a:lnTo>
                    <a:pt x="520446" y="0"/>
                  </a:lnTo>
                  <a:cubicBezTo>
                    <a:pt x="586486" y="0"/>
                    <a:pt x="639953" y="53467"/>
                    <a:pt x="639953" y="119507"/>
                  </a:cubicBezTo>
                  <a:lnTo>
                    <a:pt x="639953" y="520446"/>
                  </a:lnTo>
                  <a:cubicBezTo>
                    <a:pt x="639953" y="586486"/>
                    <a:pt x="586486" y="639953"/>
                    <a:pt x="520446" y="639953"/>
                  </a:cubicBezTo>
                  <a:lnTo>
                    <a:pt x="119507" y="639953"/>
                  </a:lnTo>
                  <a:cubicBezTo>
                    <a:pt x="53467" y="639953"/>
                    <a:pt x="0" y="586486"/>
                    <a:pt x="0" y="520446"/>
                  </a:cubicBezTo>
                  <a:close/>
                </a:path>
              </a:pathLst>
            </a:custGeom>
            <a:solidFill>
              <a:srgbClr val="EBECE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2653" cy="652653"/>
            </a:xfrm>
            <a:custGeom>
              <a:avLst/>
              <a:gdLst/>
              <a:ahLst/>
              <a:cxnLst/>
              <a:rect r="r" b="b" t="t" l="l"/>
              <a:pathLst>
                <a:path h="652653" w="652653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526796" y="0"/>
                  </a:lnTo>
                  <a:lnTo>
                    <a:pt x="526796" y="6350"/>
                  </a:lnTo>
                  <a:lnTo>
                    <a:pt x="526796" y="0"/>
                  </a:lnTo>
                  <a:cubicBezTo>
                    <a:pt x="596265" y="0"/>
                    <a:pt x="652653" y="56388"/>
                    <a:pt x="652653" y="125857"/>
                  </a:cubicBezTo>
                  <a:lnTo>
                    <a:pt x="646303" y="125857"/>
                  </a:lnTo>
                  <a:lnTo>
                    <a:pt x="652653" y="125857"/>
                  </a:lnTo>
                  <a:lnTo>
                    <a:pt x="652653" y="526796"/>
                  </a:lnTo>
                  <a:lnTo>
                    <a:pt x="646303" y="526796"/>
                  </a:lnTo>
                  <a:lnTo>
                    <a:pt x="652653" y="526796"/>
                  </a:lnTo>
                  <a:cubicBezTo>
                    <a:pt x="652653" y="596265"/>
                    <a:pt x="596265" y="652653"/>
                    <a:pt x="526796" y="652653"/>
                  </a:cubicBezTo>
                  <a:lnTo>
                    <a:pt x="526796" y="646303"/>
                  </a:lnTo>
                  <a:lnTo>
                    <a:pt x="526796" y="652653"/>
                  </a:lnTo>
                  <a:lnTo>
                    <a:pt x="125857" y="652653"/>
                  </a:lnTo>
                  <a:lnTo>
                    <a:pt x="125857" y="646303"/>
                  </a:lnTo>
                  <a:lnTo>
                    <a:pt x="125857" y="652653"/>
                  </a:lnTo>
                  <a:cubicBezTo>
                    <a:pt x="56388" y="652653"/>
                    <a:pt x="0" y="596265"/>
                    <a:pt x="0" y="526796"/>
                  </a:cubicBezTo>
                  <a:lnTo>
                    <a:pt x="0" y="125857"/>
                  </a:lnTo>
                  <a:lnTo>
                    <a:pt x="6350" y="125857"/>
                  </a:lnTo>
                  <a:lnTo>
                    <a:pt x="0" y="125857"/>
                  </a:lnTo>
                  <a:moveTo>
                    <a:pt x="12700" y="125857"/>
                  </a:moveTo>
                  <a:lnTo>
                    <a:pt x="12700" y="526796"/>
                  </a:lnTo>
                  <a:lnTo>
                    <a:pt x="6350" y="526796"/>
                  </a:lnTo>
                  <a:lnTo>
                    <a:pt x="12700" y="526796"/>
                  </a:lnTo>
                  <a:cubicBezTo>
                    <a:pt x="12700" y="589280"/>
                    <a:pt x="63373" y="639953"/>
                    <a:pt x="125857" y="639953"/>
                  </a:cubicBezTo>
                  <a:lnTo>
                    <a:pt x="526796" y="639953"/>
                  </a:lnTo>
                  <a:cubicBezTo>
                    <a:pt x="589280" y="639953"/>
                    <a:pt x="639953" y="589280"/>
                    <a:pt x="639953" y="526796"/>
                  </a:cubicBezTo>
                  <a:lnTo>
                    <a:pt x="639953" y="125857"/>
                  </a:lnTo>
                  <a:cubicBezTo>
                    <a:pt x="639953" y="63373"/>
                    <a:pt x="589280" y="12700"/>
                    <a:pt x="526796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373"/>
                    <a:pt x="12700" y="125857"/>
                  </a:cubicBezTo>
                  <a:close/>
                </a:path>
              </a:pathLst>
            </a:custGeom>
            <a:solidFill>
              <a:srgbClr val="D1D2D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26591" y="2390329"/>
            <a:ext cx="31998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9912" y="2356991"/>
            <a:ext cx="26670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Dalchini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28929" y="2288530"/>
            <a:ext cx="489496" cy="489496"/>
            <a:chOff x="0" y="0"/>
            <a:chExt cx="652662" cy="6526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39953" cy="639953"/>
            </a:xfrm>
            <a:custGeom>
              <a:avLst/>
              <a:gdLst/>
              <a:ahLst/>
              <a:cxnLst/>
              <a:rect r="r" b="b" t="t" l="l"/>
              <a:pathLst>
                <a:path h="639953" w="639953">
                  <a:moveTo>
                    <a:pt x="0" y="119507"/>
                  </a:moveTo>
                  <a:cubicBezTo>
                    <a:pt x="0" y="53467"/>
                    <a:pt x="53467" y="0"/>
                    <a:pt x="119507" y="0"/>
                  </a:cubicBezTo>
                  <a:lnTo>
                    <a:pt x="520446" y="0"/>
                  </a:lnTo>
                  <a:cubicBezTo>
                    <a:pt x="586486" y="0"/>
                    <a:pt x="639953" y="53467"/>
                    <a:pt x="639953" y="119507"/>
                  </a:cubicBezTo>
                  <a:lnTo>
                    <a:pt x="639953" y="520446"/>
                  </a:lnTo>
                  <a:cubicBezTo>
                    <a:pt x="639953" y="586486"/>
                    <a:pt x="586486" y="639953"/>
                    <a:pt x="520446" y="639953"/>
                  </a:cubicBezTo>
                  <a:lnTo>
                    <a:pt x="119507" y="639953"/>
                  </a:lnTo>
                  <a:cubicBezTo>
                    <a:pt x="53467" y="639953"/>
                    <a:pt x="0" y="586486"/>
                    <a:pt x="0" y="520446"/>
                  </a:cubicBezTo>
                  <a:close/>
                </a:path>
              </a:pathLst>
            </a:custGeom>
            <a:solidFill>
              <a:srgbClr val="EBECE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2653" cy="652653"/>
            </a:xfrm>
            <a:custGeom>
              <a:avLst/>
              <a:gdLst/>
              <a:ahLst/>
              <a:cxnLst/>
              <a:rect r="r" b="b" t="t" l="l"/>
              <a:pathLst>
                <a:path h="652653" w="652653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526796" y="0"/>
                  </a:lnTo>
                  <a:lnTo>
                    <a:pt x="526796" y="6350"/>
                  </a:lnTo>
                  <a:lnTo>
                    <a:pt x="526796" y="0"/>
                  </a:lnTo>
                  <a:cubicBezTo>
                    <a:pt x="596265" y="0"/>
                    <a:pt x="652653" y="56388"/>
                    <a:pt x="652653" y="125857"/>
                  </a:cubicBezTo>
                  <a:lnTo>
                    <a:pt x="646303" y="125857"/>
                  </a:lnTo>
                  <a:lnTo>
                    <a:pt x="652653" y="125857"/>
                  </a:lnTo>
                  <a:lnTo>
                    <a:pt x="652653" y="526796"/>
                  </a:lnTo>
                  <a:lnTo>
                    <a:pt x="646303" y="526796"/>
                  </a:lnTo>
                  <a:lnTo>
                    <a:pt x="652653" y="526796"/>
                  </a:lnTo>
                  <a:cubicBezTo>
                    <a:pt x="652653" y="596265"/>
                    <a:pt x="596265" y="652653"/>
                    <a:pt x="526796" y="652653"/>
                  </a:cubicBezTo>
                  <a:lnTo>
                    <a:pt x="526796" y="646303"/>
                  </a:lnTo>
                  <a:lnTo>
                    <a:pt x="526796" y="652653"/>
                  </a:lnTo>
                  <a:lnTo>
                    <a:pt x="125857" y="652653"/>
                  </a:lnTo>
                  <a:lnTo>
                    <a:pt x="125857" y="646303"/>
                  </a:lnTo>
                  <a:lnTo>
                    <a:pt x="125857" y="652653"/>
                  </a:lnTo>
                  <a:cubicBezTo>
                    <a:pt x="56388" y="652653"/>
                    <a:pt x="0" y="596265"/>
                    <a:pt x="0" y="526796"/>
                  </a:cubicBezTo>
                  <a:lnTo>
                    <a:pt x="0" y="125857"/>
                  </a:lnTo>
                  <a:lnTo>
                    <a:pt x="6350" y="125857"/>
                  </a:lnTo>
                  <a:lnTo>
                    <a:pt x="0" y="125857"/>
                  </a:lnTo>
                  <a:moveTo>
                    <a:pt x="12700" y="125857"/>
                  </a:moveTo>
                  <a:lnTo>
                    <a:pt x="12700" y="526796"/>
                  </a:lnTo>
                  <a:lnTo>
                    <a:pt x="6350" y="526796"/>
                  </a:lnTo>
                  <a:lnTo>
                    <a:pt x="12700" y="526796"/>
                  </a:lnTo>
                  <a:cubicBezTo>
                    <a:pt x="12700" y="589280"/>
                    <a:pt x="63373" y="639953"/>
                    <a:pt x="125857" y="639953"/>
                  </a:cubicBezTo>
                  <a:lnTo>
                    <a:pt x="526796" y="639953"/>
                  </a:lnTo>
                  <a:cubicBezTo>
                    <a:pt x="589280" y="639953"/>
                    <a:pt x="639953" y="589280"/>
                    <a:pt x="639953" y="526796"/>
                  </a:cubicBezTo>
                  <a:lnTo>
                    <a:pt x="639953" y="125857"/>
                  </a:lnTo>
                  <a:cubicBezTo>
                    <a:pt x="639953" y="63373"/>
                    <a:pt x="589280" y="12700"/>
                    <a:pt x="526796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373"/>
                    <a:pt x="12700" y="125857"/>
                  </a:cubicBezTo>
                  <a:close/>
                </a:path>
              </a:pathLst>
            </a:custGeom>
            <a:solidFill>
              <a:srgbClr val="D1D2D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513611" y="2390329"/>
            <a:ext cx="31998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26932" y="2356991"/>
            <a:ext cx="26670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GoGrab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116098" y="2288530"/>
            <a:ext cx="489496" cy="489496"/>
            <a:chOff x="0" y="0"/>
            <a:chExt cx="652662" cy="6526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39953" cy="639953"/>
            </a:xfrm>
            <a:custGeom>
              <a:avLst/>
              <a:gdLst/>
              <a:ahLst/>
              <a:cxnLst/>
              <a:rect r="r" b="b" t="t" l="l"/>
              <a:pathLst>
                <a:path h="639953" w="639953">
                  <a:moveTo>
                    <a:pt x="0" y="119507"/>
                  </a:moveTo>
                  <a:cubicBezTo>
                    <a:pt x="0" y="53467"/>
                    <a:pt x="53467" y="0"/>
                    <a:pt x="119507" y="0"/>
                  </a:cubicBezTo>
                  <a:lnTo>
                    <a:pt x="520446" y="0"/>
                  </a:lnTo>
                  <a:cubicBezTo>
                    <a:pt x="586486" y="0"/>
                    <a:pt x="639953" y="53467"/>
                    <a:pt x="639953" y="119507"/>
                  </a:cubicBezTo>
                  <a:lnTo>
                    <a:pt x="639953" y="520446"/>
                  </a:lnTo>
                  <a:cubicBezTo>
                    <a:pt x="639953" y="586486"/>
                    <a:pt x="586486" y="639953"/>
                    <a:pt x="520446" y="639953"/>
                  </a:cubicBezTo>
                  <a:lnTo>
                    <a:pt x="119507" y="639953"/>
                  </a:lnTo>
                  <a:cubicBezTo>
                    <a:pt x="53467" y="639953"/>
                    <a:pt x="0" y="586486"/>
                    <a:pt x="0" y="520446"/>
                  </a:cubicBezTo>
                  <a:close/>
                </a:path>
              </a:pathLst>
            </a:custGeom>
            <a:solidFill>
              <a:srgbClr val="EBECE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52653" cy="652653"/>
            </a:xfrm>
            <a:custGeom>
              <a:avLst/>
              <a:gdLst/>
              <a:ahLst/>
              <a:cxnLst/>
              <a:rect r="r" b="b" t="t" l="l"/>
              <a:pathLst>
                <a:path h="652653" w="652653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526796" y="0"/>
                  </a:lnTo>
                  <a:lnTo>
                    <a:pt x="526796" y="6350"/>
                  </a:lnTo>
                  <a:lnTo>
                    <a:pt x="526796" y="0"/>
                  </a:lnTo>
                  <a:cubicBezTo>
                    <a:pt x="596265" y="0"/>
                    <a:pt x="652653" y="56388"/>
                    <a:pt x="652653" y="125857"/>
                  </a:cubicBezTo>
                  <a:lnTo>
                    <a:pt x="646303" y="125857"/>
                  </a:lnTo>
                  <a:lnTo>
                    <a:pt x="652653" y="125857"/>
                  </a:lnTo>
                  <a:lnTo>
                    <a:pt x="652653" y="526796"/>
                  </a:lnTo>
                  <a:lnTo>
                    <a:pt x="646303" y="526796"/>
                  </a:lnTo>
                  <a:lnTo>
                    <a:pt x="652653" y="526796"/>
                  </a:lnTo>
                  <a:cubicBezTo>
                    <a:pt x="652653" y="596265"/>
                    <a:pt x="596265" y="652653"/>
                    <a:pt x="526796" y="652653"/>
                  </a:cubicBezTo>
                  <a:lnTo>
                    <a:pt x="526796" y="646303"/>
                  </a:lnTo>
                  <a:lnTo>
                    <a:pt x="526796" y="652653"/>
                  </a:lnTo>
                  <a:lnTo>
                    <a:pt x="125857" y="652653"/>
                  </a:lnTo>
                  <a:lnTo>
                    <a:pt x="125857" y="646303"/>
                  </a:lnTo>
                  <a:lnTo>
                    <a:pt x="125857" y="652653"/>
                  </a:lnTo>
                  <a:cubicBezTo>
                    <a:pt x="56388" y="652653"/>
                    <a:pt x="0" y="596265"/>
                    <a:pt x="0" y="526796"/>
                  </a:cubicBezTo>
                  <a:lnTo>
                    <a:pt x="0" y="125857"/>
                  </a:lnTo>
                  <a:lnTo>
                    <a:pt x="6350" y="125857"/>
                  </a:lnTo>
                  <a:lnTo>
                    <a:pt x="0" y="125857"/>
                  </a:lnTo>
                  <a:moveTo>
                    <a:pt x="12700" y="125857"/>
                  </a:moveTo>
                  <a:lnTo>
                    <a:pt x="12700" y="526796"/>
                  </a:lnTo>
                  <a:lnTo>
                    <a:pt x="6350" y="526796"/>
                  </a:lnTo>
                  <a:lnTo>
                    <a:pt x="12700" y="526796"/>
                  </a:lnTo>
                  <a:cubicBezTo>
                    <a:pt x="12700" y="589280"/>
                    <a:pt x="63373" y="639953"/>
                    <a:pt x="125857" y="639953"/>
                  </a:cubicBezTo>
                  <a:lnTo>
                    <a:pt x="526796" y="639953"/>
                  </a:lnTo>
                  <a:cubicBezTo>
                    <a:pt x="589280" y="639953"/>
                    <a:pt x="639953" y="589280"/>
                    <a:pt x="639953" y="526796"/>
                  </a:cubicBezTo>
                  <a:lnTo>
                    <a:pt x="639953" y="125857"/>
                  </a:lnTo>
                  <a:cubicBezTo>
                    <a:pt x="639953" y="63373"/>
                    <a:pt x="589280" y="12700"/>
                    <a:pt x="526796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373"/>
                    <a:pt x="12700" y="125857"/>
                  </a:cubicBezTo>
                  <a:close/>
                </a:path>
              </a:pathLst>
            </a:custGeom>
            <a:solidFill>
              <a:srgbClr val="D1D2D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200781" y="2390329"/>
            <a:ext cx="31998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14101" y="2356991"/>
            <a:ext cx="26670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Local Players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959697" y="3409206"/>
            <a:ext cx="8368456" cy="3281660"/>
            <a:chOff x="0" y="0"/>
            <a:chExt cx="11157942" cy="4375547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1157966" cy="4375531"/>
            </a:xfrm>
            <a:custGeom>
              <a:avLst/>
              <a:gdLst/>
              <a:ahLst/>
              <a:cxnLst/>
              <a:rect r="r" b="b" t="t" l="l"/>
              <a:pathLst>
                <a:path h="4375531" w="11157966">
                  <a:moveTo>
                    <a:pt x="0" y="0"/>
                  </a:moveTo>
                  <a:lnTo>
                    <a:pt x="11157966" y="0"/>
                  </a:lnTo>
                  <a:lnTo>
                    <a:pt x="11157966" y="4375531"/>
                  </a:lnTo>
                  <a:lnTo>
                    <a:pt x="0" y="4375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3" r="0" b="-44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46671" y="7001321"/>
            <a:ext cx="4466630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Market Gap &amp; Our Advantage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6671" y="7836991"/>
            <a:ext cx="8137029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Unmet Market Needs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6671" y="8370391"/>
            <a:ext cx="8137029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87"/>
              </a:lnSpc>
              <a:buFont typeface="Arial"/>
              <a:buChar char="•"/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Customised machines for gyms and colleges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6671" y="8786366"/>
            <a:ext cx="8137029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87"/>
              </a:lnSpc>
              <a:buFont typeface="Arial"/>
              <a:buChar char="•"/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Limited Tier-2 city penetration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6671" y="9202341"/>
            <a:ext cx="8137029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87"/>
              </a:lnSpc>
              <a:buFont typeface="Arial"/>
              <a:buChar char="•"/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Inflexible pricing models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13825" y="7836991"/>
            <a:ext cx="8137029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Our Competitive Edge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13825" y="8370391"/>
            <a:ext cx="8137029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87"/>
              </a:lnSpc>
              <a:buFont typeface="Arial"/>
              <a:buChar char="•"/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Location-first stocking strategy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13825" y="8786366"/>
            <a:ext cx="8137029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87"/>
              </a:lnSpc>
              <a:buFont typeface="Arial"/>
              <a:buChar char="•"/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Affordable ₹2 platform fee model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13825" y="9202341"/>
            <a:ext cx="8137029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87"/>
              </a:lnSpc>
              <a:buFont typeface="Arial"/>
              <a:buChar char="•"/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Multi-revenue streams approach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14970" y="542776"/>
            <a:ext cx="5526881" cy="65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Go-to-Market 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4970" y="1532632"/>
            <a:ext cx="16858060" cy="40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Phase 1 Pilot Financials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14970" y="2165449"/>
            <a:ext cx="16858060" cy="1609874"/>
            <a:chOff x="0" y="0"/>
            <a:chExt cx="22477413" cy="214649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2477476" cy="2146554"/>
            </a:xfrm>
            <a:custGeom>
              <a:avLst/>
              <a:gdLst/>
              <a:ahLst/>
              <a:cxnLst/>
              <a:rect r="r" b="b" t="t" l="l"/>
              <a:pathLst>
                <a:path h="2146554" w="22477476">
                  <a:moveTo>
                    <a:pt x="0" y="0"/>
                  </a:moveTo>
                  <a:lnTo>
                    <a:pt x="22477476" y="0"/>
                  </a:lnTo>
                  <a:lnTo>
                    <a:pt x="22477476" y="2146554"/>
                  </a:lnTo>
                  <a:lnTo>
                    <a:pt x="0" y="2146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" t="0" r="-7" b="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14970" y="4072235"/>
            <a:ext cx="3749428" cy="3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           Revenue Breakdown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14970" y="5000922"/>
            <a:ext cx="6791325" cy="3722638"/>
            <a:chOff x="0" y="0"/>
            <a:chExt cx="9055100" cy="4963517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9055100" cy="4963541"/>
            </a:xfrm>
            <a:custGeom>
              <a:avLst/>
              <a:gdLst/>
              <a:ahLst/>
              <a:cxnLst/>
              <a:rect r="r" b="b" t="t" l="l"/>
              <a:pathLst>
                <a:path h="4963541" w="9055100">
                  <a:moveTo>
                    <a:pt x="0" y="0"/>
                  </a:moveTo>
                  <a:lnTo>
                    <a:pt x="9055100" y="0"/>
                  </a:lnTo>
                  <a:lnTo>
                    <a:pt x="9055100" y="4963541"/>
                  </a:lnTo>
                  <a:lnTo>
                    <a:pt x="0" y="4963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1" r="0" b="-2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14970" y="8953351"/>
            <a:ext cx="4596705" cy="536227"/>
            <a:chOff x="0" y="0"/>
            <a:chExt cx="6128940" cy="71497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6128893" cy="715010"/>
            </a:xfrm>
            <a:custGeom>
              <a:avLst/>
              <a:gdLst/>
              <a:ahLst/>
              <a:cxnLst/>
              <a:rect r="r" b="b" t="t" l="l"/>
              <a:pathLst>
                <a:path h="715010" w="6128893">
                  <a:moveTo>
                    <a:pt x="0" y="0"/>
                  </a:moveTo>
                  <a:lnTo>
                    <a:pt x="6128893" y="0"/>
                  </a:lnTo>
                  <a:lnTo>
                    <a:pt x="6128893" y="715010"/>
                  </a:lnTo>
                  <a:lnTo>
                    <a:pt x="0" y="71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7" t="0" r="-308" b="5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014098" y="4878735"/>
            <a:ext cx="9568309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Pilot phase demonstrates strong unit economics with ₹21,000 monthly profit from 2 machines, validating customer demand and operational efficiency across college and gym environments.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2649" y="748754"/>
            <a:ext cx="15273040" cy="8789491"/>
            <a:chOff x="0" y="0"/>
            <a:chExt cx="20364053" cy="1171932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0364069" cy="11719306"/>
            </a:xfrm>
            <a:custGeom>
              <a:avLst/>
              <a:gdLst/>
              <a:ahLst/>
              <a:cxnLst/>
              <a:rect r="r" b="b" t="t" l="l"/>
              <a:pathLst>
                <a:path h="11719306" w="20364069">
                  <a:moveTo>
                    <a:pt x="0" y="0"/>
                  </a:moveTo>
                  <a:lnTo>
                    <a:pt x="20364069" y="0"/>
                  </a:lnTo>
                  <a:lnTo>
                    <a:pt x="20364069" y="11719306"/>
                  </a:lnTo>
                  <a:lnTo>
                    <a:pt x="0" y="11719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6" r="0" b="-26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DAG0Jndzn4w</dc:identifier>
  <dcterms:modified xsi:type="dcterms:W3CDTF">2011-08-01T06:04:30Z</dcterms:modified>
  <cp:revision>1</cp:revision>
</cp:coreProperties>
</file>